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0" r:id="rId4"/>
    <p:sldId id="260" r:id="rId5"/>
    <p:sldId id="261" r:id="rId6"/>
    <p:sldId id="264" r:id="rId7"/>
    <p:sldId id="279" r:id="rId8"/>
    <p:sldId id="265" r:id="rId9"/>
    <p:sldId id="268" r:id="rId10"/>
    <p:sldId id="269" r:id="rId11"/>
    <p:sldId id="276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78" r:id="rId20"/>
    <p:sldId id="267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1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7" autoAdjust="0"/>
    <p:restoredTop sz="94660"/>
  </p:normalViewPr>
  <p:slideViewPr>
    <p:cSldViewPr snapToGrid="0">
      <p:cViewPr>
        <p:scale>
          <a:sx n="75" d="100"/>
          <a:sy n="75" d="100"/>
        </p:scale>
        <p:origin x="53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7AB7C-5623-467D-B678-9C74D93CCD29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786CB-7859-43C5-B5B7-0F3580A079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662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7AB7C-5623-467D-B678-9C74D93CCD29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786CB-7859-43C5-B5B7-0F3580A079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218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7AB7C-5623-467D-B678-9C74D93CCD29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786CB-7859-43C5-B5B7-0F3580A079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07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7AB7C-5623-467D-B678-9C74D93CCD29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786CB-7859-43C5-B5B7-0F3580A079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0913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7AB7C-5623-467D-B678-9C74D93CCD29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786CB-7859-43C5-B5B7-0F3580A079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5006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7AB7C-5623-467D-B678-9C74D93CCD29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786CB-7859-43C5-B5B7-0F3580A079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055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7AB7C-5623-467D-B678-9C74D93CCD29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786CB-7859-43C5-B5B7-0F3580A079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31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7AB7C-5623-467D-B678-9C74D93CCD29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786CB-7859-43C5-B5B7-0F3580A079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2847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7AB7C-5623-467D-B678-9C74D93CCD29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786CB-7859-43C5-B5B7-0F3580A079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852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7AB7C-5623-467D-B678-9C74D93CCD29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786CB-7859-43C5-B5B7-0F3580A079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7903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7AB7C-5623-467D-B678-9C74D93CCD29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786CB-7859-43C5-B5B7-0F3580A079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3056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7AB7C-5623-467D-B678-9C74D93CCD29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786CB-7859-43C5-B5B7-0F3580A079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11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42274" y="-72571"/>
            <a:ext cx="13476548" cy="698137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1" b="20921"/>
          <a:stretch/>
        </p:blipFill>
        <p:spPr>
          <a:xfrm>
            <a:off x="3556000" y="2598057"/>
            <a:ext cx="5080000" cy="1661886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875314" y="4455886"/>
            <a:ext cx="476068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Sua nova plataforma de boletos.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Tenha boletos integrados ao seu ERP.</a:t>
            </a:r>
          </a:p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77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1" b="20921"/>
          <a:stretch/>
        </p:blipFill>
        <p:spPr>
          <a:xfrm>
            <a:off x="10493828" y="6168572"/>
            <a:ext cx="1451429" cy="4748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9" t="18666"/>
          <a:stretch/>
        </p:blipFill>
        <p:spPr>
          <a:xfrm>
            <a:off x="5023757" y="1065557"/>
            <a:ext cx="6921500" cy="557784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6" t="39365" r="26786" b="39365"/>
          <a:stretch/>
        </p:blipFill>
        <p:spPr>
          <a:xfrm>
            <a:off x="10522857" y="6229398"/>
            <a:ext cx="1545772" cy="398334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426357" y="643846"/>
            <a:ext cx="476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Kit Lançamento</a:t>
            </a:r>
            <a:endParaRPr lang="pt-BR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26357" y="1132449"/>
            <a:ext cx="476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Objetivo</a:t>
            </a:r>
            <a:endParaRPr lang="pt-BR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426357" y="1557575"/>
            <a:ext cx="476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</a:rPr>
              <a:t>Criação de material de apoio para a divulgação dos VARS para as suas bases de clientes</a:t>
            </a:r>
            <a:endParaRPr lang="pt-B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426357" y="2325499"/>
            <a:ext cx="476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Kit Lançamento </a:t>
            </a:r>
            <a:r>
              <a:rPr lang="pt-BR" b="1" dirty="0" err="1" smtClean="0">
                <a:solidFill>
                  <a:schemeClr val="bg1">
                    <a:lumMod val="50000"/>
                  </a:schemeClr>
                </a:solidFill>
              </a:rPr>
              <a:t>DOCPay</a:t>
            </a:r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 Vars</a:t>
            </a:r>
            <a:endParaRPr lang="pt-BR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26357" y="2725458"/>
            <a:ext cx="57592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 smtClean="0">
                <a:solidFill>
                  <a:schemeClr val="bg1">
                    <a:lumMod val="50000"/>
                  </a:schemeClr>
                </a:solidFill>
              </a:rPr>
              <a:t>Facebook</a:t>
            </a:r>
            <a:endParaRPr lang="pt-BR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</a:rPr>
              <a:t>Imagem e texto | Post orgânico </a:t>
            </a:r>
          </a:p>
          <a:p>
            <a:endParaRPr lang="pt-BR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sz="1400" b="1" dirty="0" smtClean="0">
                <a:solidFill>
                  <a:schemeClr val="bg1">
                    <a:lumMod val="50000"/>
                  </a:schemeClr>
                </a:solidFill>
              </a:rPr>
              <a:t>Instagram</a:t>
            </a:r>
          </a:p>
          <a:p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Imagem e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</a:rPr>
              <a:t>texto | Post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orgânico </a:t>
            </a:r>
            <a:endParaRPr lang="pt-BR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pt-BR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sz="1400" b="1" dirty="0" err="1" smtClean="0">
                <a:solidFill>
                  <a:schemeClr val="bg1">
                    <a:lumMod val="50000"/>
                  </a:schemeClr>
                </a:solidFill>
              </a:rPr>
              <a:t>Linkedin</a:t>
            </a:r>
            <a:endParaRPr lang="pt-BR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Imagem e 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</a:rPr>
              <a:t>texto | Post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orgânico </a:t>
            </a:r>
            <a:endParaRPr lang="pt-BR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pt-BR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sz="1400" b="1" dirty="0" smtClean="0">
                <a:solidFill>
                  <a:schemeClr val="bg1">
                    <a:lumMod val="50000"/>
                  </a:schemeClr>
                </a:solidFill>
              </a:rPr>
              <a:t>Base de e-mails</a:t>
            </a:r>
          </a:p>
          <a:p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</a:rPr>
              <a:t>Disparo para a maior base disponível</a:t>
            </a:r>
          </a:p>
          <a:p>
            <a:endParaRPr lang="pt-BR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sz="1400" b="1" dirty="0" smtClean="0">
                <a:solidFill>
                  <a:schemeClr val="bg1">
                    <a:lumMod val="50000"/>
                  </a:schemeClr>
                </a:solidFill>
              </a:rPr>
              <a:t>Folder / PPT apresentação</a:t>
            </a:r>
          </a:p>
          <a:p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</a:rPr>
              <a:t>A4 e apresentação do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</a:rPr>
              <a:t>DocPay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</a:rPr>
              <a:t> em mídia digital(e impressa se preciso)</a:t>
            </a:r>
          </a:p>
          <a:p>
            <a:endParaRPr lang="pt-BR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sz="1400" b="1" dirty="0" smtClean="0">
                <a:solidFill>
                  <a:schemeClr val="bg1">
                    <a:lumMod val="50000"/>
                  </a:schemeClr>
                </a:solidFill>
              </a:rPr>
              <a:t>Site</a:t>
            </a:r>
          </a:p>
          <a:p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</a:rPr>
              <a:t>Apresentação 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do </a:t>
            </a:r>
            <a:r>
              <a:rPr lang="pt-BR" sz="1400" dirty="0" err="1" smtClean="0">
                <a:solidFill>
                  <a:schemeClr val="bg1">
                    <a:lumMod val="50000"/>
                  </a:schemeClr>
                </a:solidFill>
              </a:rPr>
              <a:t>DocPay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</a:rPr>
              <a:t> | Captação de mailing de clientes</a:t>
            </a:r>
            <a:endParaRPr lang="pt-BR" sz="1400" dirty="0">
              <a:solidFill>
                <a:schemeClr val="bg1">
                  <a:lumMod val="50000"/>
                </a:schemeClr>
              </a:solidFill>
            </a:endParaRPr>
          </a:p>
          <a:p>
            <a:endParaRPr lang="pt-B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94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629961" y="1162281"/>
            <a:ext cx="291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FACEBOOK</a:t>
            </a:r>
            <a:endParaRPr lang="pt-BR" sz="1100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388172" y="1162281"/>
            <a:ext cx="291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INSTAGRAM</a:t>
            </a:r>
            <a:endParaRPr lang="pt-BR" sz="1100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8341921" y="1162281"/>
            <a:ext cx="2919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LINKEDIN</a:t>
            </a:r>
            <a:endParaRPr lang="pt-BR" sz="1100" b="1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6" t="39365" r="26786" b="39365"/>
          <a:stretch/>
        </p:blipFill>
        <p:spPr>
          <a:xfrm>
            <a:off x="10522857" y="6229398"/>
            <a:ext cx="1545772" cy="398334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158824" y="643846"/>
            <a:ext cx="476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Kit Lançamento</a:t>
            </a:r>
            <a:endParaRPr lang="pt-BR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2" y="1726177"/>
            <a:ext cx="2645093" cy="470238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8" b="4884"/>
          <a:stretch/>
        </p:blipFill>
        <p:spPr>
          <a:xfrm>
            <a:off x="4388172" y="1726177"/>
            <a:ext cx="3009252" cy="470238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538" y="2011679"/>
            <a:ext cx="3066717" cy="357783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9" y="2843710"/>
            <a:ext cx="948974" cy="33453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850" y="2362200"/>
            <a:ext cx="745034" cy="26263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18" y="2843710"/>
            <a:ext cx="846950" cy="29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8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4693154" y="1532325"/>
            <a:ext cx="29754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FOLDER</a:t>
            </a:r>
            <a:endParaRPr lang="pt-BR" sz="1100" b="1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574414" y="1501604"/>
            <a:ext cx="29754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NEWSLETTER</a:t>
            </a:r>
            <a:endParaRPr lang="pt-BR" sz="1100" b="1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6" t="39365" r="26786" b="39365"/>
          <a:stretch/>
        </p:blipFill>
        <p:spPr>
          <a:xfrm>
            <a:off x="10522857" y="6229398"/>
            <a:ext cx="1545772" cy="398334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158824" y="643846"/>
            <a:ext cx="476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Kit Lançamento</a:t>
            </a:r>
            <a:endParaRPr lang="pt-BR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646" y="2552700"/>
            <a:ext cx="4065984" cy="2286000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8547895" y="1505182"/>
            <a:ext cx="29754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SITE</a:t>
            </a:r>
            <a:endParaRPr lang="pt-BR" sz="11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08" y="1793935"/>
            <a:ext cx="3128098" cy="466557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5" r="14045"/>
          <a:stretch/>
        </p:blipFill>
        <p:spPr>
          <a:xfrm>
            <a:off x="4053605" y="2313082"/>
            <a:ext cx="3521642" cy="384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6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/>
        </p:nvSpPr>
        <p:spPr>
          <a:xfrm>
            <a:off x="-491923" y="1469985"/>
            <a:ext cx="2076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FACEBOOK</a:t>
            </a:r>
            <a:endParaRPr lang="pt-BR" sz="1100" b="1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50470" y="2228127"/>
            <a:ext cx="1341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 smtClean="0"/>
              <a:t>TEXTO</a:t>
            </a:r>
            <a:endParaRPr lang="pt-BR" sz="1100" b="1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50470" y="2489737"/>
            <a:ext cx="48092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smtClean="0"/>
              <a:t>O </a:t>
            </a:r>
            <a:r>
              <a:rPr lang="pt-BR" sz="1050" dirty="0" err="1" smtClean="0"/>
              <a:t>DocPay</a:t>
            </a:r>
            <a:r>
              <a:rPr lang="pt-BR" sz="1050" dirty="0" smtClean="0"/>
              <a:t> é uma plataforma completa para gestão dos seus boletos registrados perfeito para quem possui uma conta  bancária habilitada a emitir boletos junto ao banco. Não perca tempo! Clique agora e saiba mais.</a:t>
            </a:r>
            <a:endParaRPr lang="pt-BR" sz="105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50470" y="3815170"/>
            <a:ext cx="1341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 smtClean="0"/>
              <a:t>ARTE</a:t>
            </a:r>
            <a:endParaRPr lang="pt-BR" sz="1100" b="1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7417672" y="838858"/>
            <a:ext cx="2076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MOCKUP</a:t>
            </a:r>
            <a:endParaRPr lang="pt-BR" sz="1100" b="1" dirty="0"/>
          </a:p>
        </p:txBody>
      </p:sp>
      <p:sp>
        <p:nvSpPr>
          <p:cNvPr id="19" name="Retângulo 18"/>
          <p:cNvSpPr/>
          <p:nvPr/>
        </p:nvSpPr>
        <p:spPr>
          <a:xfrm>
            <a:off x="7900272" y="3345084"/>
            <a:ext cx="2076932" cy="470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6" t="39365" r="26786" b="39365"/>
          <a:stretch/>
        </p:blipFill>
        <p:spPr>
          <a:xfrm>
            <a:off x="10522857" y="6229398"/>
            <a:ext cx="1545772" cy="398334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118881" y="643846"/>
            <a:ext cx="476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Kit Lançamento</a:t>
            </a:r>
            <a:endParaRPr lang="pt-BR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838" y="1326931"/>
            <a:ext cx="3366897" cy="5985595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5" t="42733" r="12884" b="35320"/>
          <a:stretch/>
        </p:blipFill>
        <p:spPr>
          <a:xfrm>
            <a:off x="633237" y="4076780"/>
            <a:ext cx="4326515" cy="2263102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673" y="2760544"/>
            <a:ext cx="1097678" cy="38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4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/>
        </p:nvSpPr>
        <p:spPr>
          <a:xfrm>
            <a:off x="-491923" y="1469985"/>
            <a:ext cx="2076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INSTAGRAM</a:t>
            </a:r>
            <a:endParaRPr lang="pt-BR" sz="1100" b="1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50470" y="2228127"/>
            <a:ext cx="1341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 smtClean="0"/>
              <a:t>TEXTO</a:t>
            </a:r>
            <a:endParaRPr lang="pt-BR" sz="1100" b="1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50470" y="2489737"/>
            <a:ext cx="48092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smtClean="0"/>
              <a:t>O </a:t>
            </a:r>
            <a:r>
              <a:rPr lang="pt-BR" sz="1050" dirty="0" err="1" smtClean="0"/>
              <a:t>DocPay</a:t>
            </a:r>
            <a:r>
              <a:rPr lang="pt-BR" sz="1050" dirty="0" smtClean="0"/>
              <a:t> é uma plataforma completa para gestão dos seus boletos registrados perfeito para quem possui uma conta  bancária habilitada a emitir boletos junto ao banco. Não perca tempo! Clique agora e saiba mais.</a:t>
            </a:r>
            <a:endParaRPr lang="pt-BR" sz="105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50470" y="3815170"/>
            <a:ext cx="1341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 smtClean="0"/>
              <a:t>ARTE</a:t>
            </a:r>
            <a:endParaRPr lang="pt-BR" sz="1100" b="1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7900272" y="1191013"/>
            <a:ext cx="2076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MOCKUP</a:t>
            </a:r>
            <a:endParaRPr lang="pt-BR" sz="1100" b="1" dirty="0"/>
          </a:p>
        </p:txBody>
      </p:sp>
      <p:sp>
        <p:nvSpPr>
          <p:cNvPr id="6" name="Retângulo 5"/>
          <p:cNvSpPr/>
          <p:nvPr/>
        </p:nvSpPr>
        <p:spPr>
          <a:xfrm>
            <a:off x="8362709" y="5480613"/>
            <a:ext cx="1255853" cy="75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8260069" y="5418202"/>
            <a:ext cx="192565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" dirty="0" smtClean="0"/>
              <a:t>O </a:t>
            </a:r>
            <a:r>
              <a:rPr lang="pt-BR" sz="500" dirty="0" err="1" smtClean="0"/>
              <a:t>DocPay</a:t>
            </a:r>
            <a:r>
              <a:rPr lang="pt-BR" sz="500" dirty="0" smtClean="0"/>
              <a:t> é uma plataforma completa para...</a:t>
            </a:r>
            <a:endParaRPr lang="pt-BR" sz="5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7324242" y="838858"/>
            <a:ext cx="2076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MOCKUP</a:t>
            </a:r>
            <a:endParaRPr lang="pt-BR" sz="1100" b="1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6" t="39365" r="26786" b="39365"/>
          <a:stretch/>
        </p:blipFill>
        <p:spPr>
          <a:xfrm>
            <a:off x="10522857" y="6229398"/>
            <a:ext cx="1545772" cy="398334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118881" y="643846"/>
            <a:ext cx="476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Kit Lançamento</a:t>
            </a:r>
            <a:endParaRPr lang="pt-BR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8" b="4884"/>
          <a:stretch/>
        </p:blipFill>
        <p:spPr>
          <a:xfrm>
            <a:off x="6867354" y="1200565"/>
            <a:ext cx="3346387" cy="5229210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4" t="24277" r="12783" b="34591"/>
          <a:stretch/>
        </p:blipFill>
        <p:spPr>
          <a:xfrm>
            <a:off x="1492411" y="3803937"/>
            <a:ext cx="2472744" cy="2446986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513" y="1908646"/>
            <a:ext cx="846982" cy="29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0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/>
        </p:nvSpPr>
        <p:spPr>
          <a:xfrm>
            <a:off x="-491923" y="1469985"/>
            <a:ext cx="2076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LINKEDIN</a:t>
            </a:r>
            <a:endParaRPr lang="pt-BR" sz="1100" b="1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50470" y="2228127"/>
            <a:ext cx="1341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 smtClean="0"/>
              <a:t>TEXTO</a:t>
            </a:r>
            <a:endParaRPr lang="pt-BR" sz="1100" b="1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50470" y="2489737"/>
            <a:ext cx="48092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smtClean="0"/>
              <a:t>O </a:t>
            </a:r>
            <a:r>
              <a:rPr lang="pt-BR" sz="1050" dirty="0" err="1" smtClean="0"/>
              <a:t>DocPay</a:t>
            </a:r>
            <a:r>
              <a:rPr lang="pt-BR" sz="1050" dirty="0" smtClean="0"/>
              <a:t> é uma plataforma completa para gestão dos seus boletos registrados perfeito para quem possui uma conta  bancária habilitada a emitir boletos junto ao banco. Não perca tempo! Clique agora e saiba mais.</a:t>
            </a:r>
            <a:endParaRPr lang="pt-BR" sz="105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50470" y="3815170"/>
            <a:ext cx="1341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 smtClean="0"/>
              <a:t>ARTE</a:t>
            </a:r>
            <a:endParaRPr lang="pt-BR" sz="1100" b="1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7900272" y="1191013"/>
            <a:ext cx="2076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MOCKUP</a:t>
            </a:r>
            <a:endParaRPr lang="pt-BR" sz="1100" b="1" dirty="0"/>
          </a:p>
        </p:txBody>
      </p:sp>
      <p:sp>
        <p:nvSpPr>
          <p:cNvPr id="6" name="Retângulo 5"/>
          <p:cNvSpPr/>
          <p:nvPr/>
        </p:nvSpPr>
        <p:spPr>
          <a:xfrm>
            <a:off x="8362709" y="5480613"/>
            <a:ext cx="1255853" cy="75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6" t="39365" r="26786" b="39365"/>
          <a:stretch/>
        </p:blipFill>
        <p:spPr>
          <a:xfrm>
            <a:off x="10522857" y="6229398"/>
            <a:ext cx="1545772" cy="398334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118881" y="643846"/>
            <a:ext cx="476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Kit Lançamento</a:t>
            </a:r>
            <a:endParaRPr lang="pt-BR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109" y="1652722"/>
            <a:ext cx="3707052" cy="432489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0" t="39061" r="9102" b="24132"/>
          <a:stretch/>
        </p:blipFill>
        <p:spPr>
          <a:xfrm>
            <a:off x="1043296" y="3653623"/>
            <a:ext cx="4868214" cy="2524259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057" y="2666345"/>
            <a:ext cx="1024652" cy="36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6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/>
        </p:nvSpPr>
        <p:spPr>
          <a:xfrm>
            <a:off x="-422475" y="1229810"/>
            <a:ext cx="2076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NEWSLETTER</a:t>
            </a:r>
            <a:endParaRPr lang="pt-BR" sz="1100" b="1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50470" y="1818537"/>
            <a:ext cx="1341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 smtClean="0"/>
              <a:t>ARTE</a:t>
            </a:r>
            <a:endParaRPr lang="pt-BR" sz="1100" b="1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6916597" y="1191013"/>
            <a:ext cx="2076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MOCKUP</a:t>
            </a:r>
            <a:endParaRPr lang="pt-BR" sz="1100" b="1" dirty="0"/>
          </a:p>
        </p:txBody>
      </p:sp>
      <p:sp>
        <p:nvSpPr>
          <p:cNvPr id="6" name="Retângulo 5"/>
          <p:cNvSpPr/>
          <p:nvPr/>
        </p:nvSpPr>
        <p:spPr>
          <a:xfrm>
            <a:off x="8362709" y="5480613"/>
            <a:ext cx="1255853" cy="75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64"/>
          <a:stretch/>
        </p:blipFill>
        <p:spPr>
          <a:xfrm>
            <a:off x="5357971" y="1552407"/>
            <a:ext cx="5513229" cy="456674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6" t="39365" r="26786" b="39365"/>
          <a:stretch/>
        </p:blipFill>
        <p:spPr>
          <a:xfrm>
            <a:off x="10522857" y="6229398"/>
            <a:ext cx="1545772" cy="398334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18881" y="643846"/>
            <a:ext cx="476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Kit Lançamento</a:t>
            </a:r>
            <a:endParaRPr lang="pt-BR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411" y="1552407"/>
            <a:ext cx="2519732" cy="503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9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/>
        </p:nvSpPr>
        <p:spPr>
          <a:xfrm>
            <a:off x="-491923" y="1469985"/>
            <a:ext cx="2076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FOLDER</a:t>
            </a:r>
            <a:endParaRPr lang="pt-BR" sz="1100" b="1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50470" y="2228127"/>
            <a:ext cx="1341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 smtClean="0"/>
              <a:t>ARTE</a:t>
            </a:r>
            <a:endParaRPr lang="pt-BR" sz="1100" b="1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7502951" y="838858"/>
            <a:ext cx="2076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MOCKUP</a:t>
            </a:r>
            <a:endParaRPr lang="pt-BR" sz="1100" b="1" dirty="0"/>
          </a:p>
        </p:txBody>
      </p:sp>
      <p:sp>
        <p:nvSpPr>
          <p:cNvPr id="19" name="Retângulo 18"/>
          <p:cNvSpPr/>
          <p:nvPr/>
        </p:nvSpPr>
        <p:spPr>
          <a:xfrm>
            <a:off x="7900272" y="3345084"/>
            <a:ext cx="2076932" cy="470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6" t="39365" r="26786" b="39365"/>
          <a:stretch/>
        </p:blipFill>
        <p:spPr>
          <a:xfrm>
            <a:off x="10522857" y="6229398"/>
            <a:ext cx="1545772" cy="398334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18881" y="643846"/>
            <a:ext cx="476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Kit Lançamento</a:t>
            </a:r>
            <a:endParaRPr lang="pt-BR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812" y="1731595"/>
            <a:ext cx="5288924" cy="396669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79" y="1930825"/>
            <a:ext cx="3165217" cy="447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0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/>
          <p:cNvSpPr txBox="1"/>
          <p:nvPr/>
        </p:nvSpPr>
        <p:spPr>
          <a:xfrm>
            <a:off x="4848861" y="882373"/>
            <a:ext cx="2076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SITE</a:t>
            </a:r>
            <a:endParaRPr lang="pt-BR" sz="1100" b="1" dirty="0"/>
          </a:p>
        </p:txBody>
      </p:sp>
      <p:sp>
        <p:nvSpPr>
          <p:cNvPr id="19" name="Retângulo 18"/>
          <p:cNvSpPr/>
          <p:nvPr/>
        </p:nvSpPr>
        <p:spPr>
          <a:xfrm>
            <a:off x="7900272" y="3345084"/>
            <a:ext cx="2076932" cy="470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6" t="39365" r="26786" b="39365"/>
          <a:stretch/>
        </p:blipFill>
        <p:spPr>
          <a:xfrm>
            <a:off x="10522857" y="6229398"/>
            <a:ext cx="1545772" cy="398334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18881" y="643846"/>
            <a:ext cx="476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Kit Lançamento</a:t>
            </a:r>
            <a:endParaRPr lang="pt-BR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411" y="1486696"/>
            <a:ext cx="8789833" cy="4941869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241494" y="1780248"/>
            <a:ext cx="1173346" cy="12138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099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/>
          <p:cNvSpPr txBox="1"/>
          <p:nvPr/>
        </p:nvSpPr>
        <p:spPr>
          <a:xfrm>
            <a:off x="4848861" y="1362192"/>
            <a:ext cx="2076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VARS</a:t>
            </a:r>
            <a:endParaRPr lang="pt-BR" sz="1100" b="1" dirty="0"/>
          </a:p>
        </p:txBody>
      </p:sp>
      <p:sp>
        <p:nvSpPr>
          <p:cNvPr id="19" name="Retângulo 18"/>
          <p:cNvSpPr/>
          <p:nvPr/>
        </p:nvSpPr>
        <p:spPr>
          <a:xfrm>
            <a:off x="7900272" y="3345084"/>
            <a:ext cx="2076932" cy="470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6" t="39365" r="26786" b="39365"/>
          <a:stretch/>
        </p:blipFill>
        <p:spPr>
          <a:xfrm>
            <a:off x="10522857" y="6229398"/>
            <a:ext cx="1545772" cy="398334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18881" y="643846"/>
            <a:ext cx="476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Parceiros de lançamento</a:t>
            </a:r>
            <a:endParaRPr lang="pt-BR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90"/>
          <a:stretch/>
        </p:blipFill>
        <p:spPr>
          <a:xfrm>
            <a:off x="1319789" y="1926756"/>
            <a:ext cx="4884886" cy="290288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31" b="5307"/>
          <a:stretch/>
        </p:blipFill>
        <p:spPr>
          <a:xfrm>
            <a:off x="6278984" y="2428368"/>
            <a:ext cx="4884886" cy="277360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332"/>
          <a:stretch/>
        </p:blipFill>
        <p:spPr>
          <a:xfrm>
            <a:off x="6278984" y="1926756"/>
            <a:ext cx="4884886" cy="46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4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783772" y="828417"/>
            <a:ext cx="476068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Sua nova plataforma de boletos.</a:t>
            </a:r>
          </a:p>
          <a:p>
            <a:r>
              <a:rPr lang="pt-BR" dirty="0">
                <a:solidFill>
                  <a:schemeClr val="bg1"/>
                </a:solidFill>
              </a:rPr>
              <a:t>Tenha boletos integrados ao seu ERP.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1" b="20921"/>
          <a:stretch/>
        </p:blipFill>
        <p:spPr>
          <a:xfrm>
            <a:off x="10493828" y="6168572"/>
            <a:ext cx="1451429" cy="474825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783772" y="2043759"/>
            <a:ext cx="184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ÍNDICE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3772" y="2714033"/>
            <a:ext cx="228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Apresentação </a:t>
            </a:r>
            <a:r>
              <a:rPr lang="pt-BR" dirty="0" err="1" smtClean="0">
                <a:solidFill>
                  <a:schemeClr val="bg1"/>
                </a:solidFill>
              </a:rPr>
              <a:t>DocPay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83772" y="3384307"/>
            <a:ext cx="228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Kit Lançamento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5054830" y="2714033"/>
            <a:ext cx="228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03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5054830" y="3384307"/>
            <a:ext cx="228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11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4942346" y="2043759"/>
            <a:ext cx="60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PÁG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31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6" b="21385"/>
          <a:stretch/>
        </p:blipFill>
        <p:spPr>
          <a:xfrm>
            <a:off x="-642274" y="-72571"/>
            <a:ext cx="13476548" cy="698137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1" b="20921"/>
          <a:stretch/>
        </p:blipFill>
        <p:spPr>
          <a:xfrm>
            <a:off x="4436962" y="1054507"/>
            <a:ext cx="3318076" cy="108548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235415" y="3520854"/>
            <a:ext cx="4040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Contatos: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exemplo@gruposkill.com.br</a:t>
            </a:r>
            <a:endParaRPr lang="pt-BR" dirty="0">
              <a:solidFill>
                <a:schemeClr val="bg1"/>
              </a:solidFill>
            </a:endParaRP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exemplo@gruposkill.com.br</a:t>
            </a:r>
          </a:p>
          <a:p>
            <a:pPr algn="ctr"/>
            <a:endParaRPr lang="pt-BR" dirty="0" smtClean="0">
              <a:solidFill>
                <a:schemeClr val="bg1"/>
              </a:solidFill>
            </a:endParaRPr>
          </a:p>
          <a:p>
            <a:pPr algn="ctr"/>
            <a:r>
              <a:rPr lang="pt-BR" dirty="0" err="1" smtClean="0">
                <a:solidFill>
                  <a:schemeClr val="bg1"/>
                </a:solidFill>
              </a:rPr>
              <a:t>Tel</a:t>
            </a:r>
            <a:r>
              <a:rPr lang="pt-BR" dirty="0" smtClean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(11 </a:t>
            </a:r>
            <a:r>
              <a:rPr lang="pt-BR" dirty="0" err="1" smtClean="0">
                <a:solidFill>
                  <a:schemeClr val="bg1"/>
                </a:solidFill>
              </a:rPr>
              <a:t>xxxx-xxxx</a:t>
            </a:r>
            <a:r>
              <a:rPr lang="pt-BR" dirty="0" smtClean="0">
                <a:solidFill>
                  <a:schemeClr val="bg1"/>
                </a:solidFill>
              </a:rPr>
              <a:t>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3875314" y="5521403"/>
            <a:ext cx="47606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solidFill>
                  <a:schemeClr val="bg1"/>
                </a:solidFill>
              </a:rPr>
              <a:t>Para mais informações, acesse:</a:t>
            </a:r>
          </a:p>
          <a:p>
            <a:pPr algn="ctr"/>
            <a:r>
              <a:rPr lang="pt-BR" dirty="0" err="1" smtClean="0">
                <a:solidFill>
                  <a:schemeClr val="bg1"/>
                </a:solidFill>
              </a:rPr>
              <a:t>docpay.cloud</a:t>
            </a:r>
            <a:endParaRPr lang="pt-BR" dirty="0">
              <a:solidFill>
                <a:schemeClr val="bg1"/>
              </a:solidFill>
            </a:endParaRPr>
          </a:p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875314" y="2659079"/>
            <a:ext cx="47606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Nome do representante</a:t>
            </a:r>
            <a:endParaRPr lang="pt-BR" sz="2400" b="1" dirty="0">
              <a:solidFill>
                <a:schemeClr val="bg1"/>
              </a:solidFill>
            </a:endParaRPr>
          </a:p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67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42274" y="-72571"/>
            <a:ext cx="13476548" cy="698137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-222781" y="2770751"/>
            <a:ext cx="41583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pt-BR" sz="1400" dirty="0" smtClean="0">
                <a:solidFill>
                  <a:schemeClr val="bg1"/>
                </a:solidFill>
              </a:rPr>
              <a:t>O </a:t>
            </a:r>
            <a:r>
              <a:rPr lang="pt-BR" sz="1400" dirty="0" err="1">
                <a:solidFill>
                  <a:schemeClr val="bg1"/>
                </a:solidFill>
              </a:rPr>
              <a:t>DocPay</a:t>
            </a:r>
            <a:r>
              <a:rPr lang="pt-BR" sz="1400" dirty="0">
                <a:solidFill>
                  <a:schemeClr val="bg1"/>
                </a:solidFill>
              </a:rPr>
              <a:t> é uma plataforma de gerenciamento de boletos online que nasce com a missão de modernizar e simplificar os processos envolta de pagamentos de boletos registrados, usando como principal matriz a tecnologia como forma de atuação, acreditamos em uma gestão ágil, transparente e de total acesso aos usuários como forma de </a:t>
            </a:r>
            <a:r>
              <a:rPr lang="pt-BR" sz="1400" dirty="0" smtClean="0">
                <a:solidFill>
                  <a:schemeClr val="bg1"/>
                </a:solidFill>
              </a:rPr>
              <a:t>transformação.</a:t>
            </a:r>
          </a:p>
          <a:p>
            <a:pPr algn="l"/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1" b="20921"/>
          <a:stretch/>
        </p:blipFill>
        <p:spPr>
          <a:xfrm>
            <a:off x="8984029" y="5312482"/>
            <a:ext cx="3403600" cy="111346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-222780" y="5978498"/>
            <a:ext cx="4158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pt-BR" sz="1400" dirty="0" err="1">
                <a:solidFill>
                  <a:schemeClr val="bg1"/>
                </a:solidFill>
              </a:rPr>
              <a:t>DocPay</a:t>
            </a:r>
            <a:r>
              <a:rPr lang="pt-BR" sz="1400" dirty="0">
                <a:solidFill>
                  <a:schemeClr val="bg1"/>
                </a:solidFill>
              </a:rPr>
              <a:t> é um produto SKL BANK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829" y="396299"/>
            <a:ext cx="1506171" cy="76814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779" y="396299"/>
            <a:ext cx="1721379" cy="52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2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1" b="20921"/>
          <a:stretch/>
        </p:blipFill>
        <p:spPr>
          <a:xfrm>
            <a:off x="10493828" y="6168572"/>
            <a:ext cx="1451429" cy="47482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1" b="20921"/>
          <a:stretch/>
        </p:blipFill>
        <p:spPr>
          <a:xfrm>
            <a:off x="10646228" y="6320972"/>
            <a:ext cx="1451429" cy="47482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8816622" y="530578"/>
            <a:ext cx="2607734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9499600" y="4676612"/>
            <a:ext cx="476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Como funciona</a:t>
            </a:r>
            <a:endParaRPr lang="pt-BR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6" t="39365" r="26786" b="39365"/>
          <a:stretch/>
        </p:blipFill>
        <p:spPr>
          <a:xfrm>
            <a:off x="10522857" y="6229398"/>
            <a:ext cx="1545772" cy="398334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043408"/>
            <a:ext cx="9804400" cy="551497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9375820" y="4520485"/>
            <a:ext cx="2048536" cy="721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477157" y="530578"/>
            <a:ext cx="24692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Como começar com o</a:t>
            </a:r>
            <a:r>
              <a:rPr lang="pt-BR" sz="2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r>
              <a:rPr lang="pt-BR" sz="5400" b="1" dirty="0" err="1" smtClean="0">
                <a:solidFill>
                  <a:schemeClr val="bg1">
                    <a:lumMod val="50000"/>
                  </a:schemeClr>
                </a:solidFill>
              </a:rPr>
              <a:t>DocPay</a:t>
            </a:r>
            <a:endParaRPr lang="pt-BR" sz="44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5803900" y="2946400"/>
            <a:ext cx="723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 smtClean="0">
                <a:solidFill>
                  <a:schemeClr val="bg1">
                    <a:lumMod val="50000"/>
                  </a:schemeClr>
                </a:solidFill>
              </a:rPr>
              <a:t>BOLETO</a:t>
            </a:r>
            <a:endParaRPr lang="pt-BR" sz="24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226300" y="1397000"/>
            <a:ext cx="723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 smtClean="0">
                <a:solidFill>
                  <a:schemeClr val="bg1">
                    <a:lumMod val="50000"/>
                  </a:schemeClr>
                </a:solidFill>
              </a:rPr>
              <a:t>BOLETO</a:t>
            </a:r>
            <a:endParaRPr lang="pt-BR" sz="24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02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1" b="20921"/>
          <a:stretch/>
        </p:blipFill>
        <p:spPr>
          <a:xfrm>
            <a:off x="10493828" y="6168572"/>
            <a:ext cx="1451429" cy="47482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1" b="20921"/>
          <a:stretch/>
        </p:blipFill>
        <p:spPr>
          <a:xfrm>
            <a:off x="10646228" y="6320972"/>
            <a:ext cx="1451429" cy="47482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884057" y="1315112"/>
            <a:ext cx="2607734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8026400" y="2238079"/>
            <a:ext cx="385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O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DocPay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não faz a intermediação do pagamento, por isso é necessário que você já possua uma conta bancária autorizada a emitir boletos junto ao banco.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8353778" y="3036810"/>
            <a:ext cx="3526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Ou seja, é necessário ter um convênio/carteira de cobrança com o banco. Se a sua conta ainda não está pronta para receber pagamentos via boleto, contrate o serviço através dos canais de atendimento do banco ou diretamente com seu gerente e nesse caso não esqueça de negociar as melhores taxas.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8026400" y="4389539"/>
            <a:ext cx="3853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Sim, negocie taxas melhores! Hoje existe banco que está oferecendo pacote de boletos grátis, como o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Sklbank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!. </a:t>
            </a:r>
            <a:endParaRPr lang="pt-BR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pt-BR" sz="1200" dirty="0" smtClean="0">
                <a:solidFill>
                  <a:schemeClr val="bg1">
                    <a:lumMod val="50000"/>
                  </a:schemeClr>
                </a:solidFill>
              </a:rPr>
              <a:t>Por 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isso, pesquise bem antes de escolher o pacote de cobrança do banco.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6" t="39365" r="26786" b="39365"/>
          <a:stretch/>
        </p:blipFill>
        <p:spPr>
          <a:xfrm>
            <a:off x="10522857" y="6229398"/>
            <a:ext cx="1545772" cy="398334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1" y="1362518"/>
            <a:ext cx="7631289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1" b="20921"/>
          <a:stretch/>
        </p:blipFill>
        <p:spPr>
          <a:xfrm>
            <a:off x="10493828" y="6168572"/>
            <a:ext cx="1451429" cy="474825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312057" y="1637323"/>
            <a:ext cx="476068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pt-BR" sz="1400" b="1" dirty="0">
                <a:solidFill>
                  <a:schemeClr val="bg1"/>
                </a:solidFill>
              </a:rPr>
              <a:t>Emissão simples e </a:t>
            </a:r>
            <a:r>
              <a:rPr lang="pt-BR" sz="1400" b="1" dirty="0" smtClean="0">
                <a:solidFill>
                  <a:schemeClr val="bg1"/>
                </a:solidFill>
              </a:rPr>
              <a:t>rápida</a:t>
            </a:r>
          </a:p>
          <a:p>
            <a:pPr algn="l"/>
            <a:endParaRPr lang="pt-BR" sz="1400" b="1" dirty="0">
              <a:solidFill>
                <a:schemeClr val="bg1"/>
              </a:solidFill>
            </a:endParaRPr>
          </a:p>
          <a:p>
            <a:pPr algn="l"/>
            <a:r>
              <a:rPr lang="pt-BR" dirty="0">
                <a:solidFill>
                  <a:schemeClr val="bg1"/>
                </a:solidFill>
              </a:rPr>
              <a:t>Perdendo tempo emitindo boleto para seu cliente? Gere Boletos, envie por e-mail e disponibilize a 2ª via online com apenas 1 clique. Agora você tem um sistema </a:t>
            </a:r>
            <a:r>
              <a:rPr lang="pt-BR" dirty="0" smtClean="0">
                <a:solidFill>
                  <a:schemeClr val="bg1"/>
                </a:solidFill>
              </a:rPr>
              <a:t>gerador </a:t>
            </a:r>
            <a:r>
              <a:rPr lang="pt-BR" dirty="0">
                <a:solidFill>
                  <a:schemeClr val="bg1"/>
                </a:solidFill>
              </a:rPr>
              <a:t>de boletos </a:t>
            </a:r>
            <a:r>
              <a:rPr lang="pt-BR" dirty="0" smtClean="0">
                <a:solidFill>
                  <a:schemeClr val="bg1"/>
                </a:solidFill>
              </a:rPr>
              <a:t>eletrônico </a:t>
            </a:r>
            <a:r>
              <a:rPr lang="pt-BR" dirty="0">
                <a:solidFill>
                  <a:schemeClr val="bg1"/>
                </a:solidFill>
              </a:rPr>
              <a:t>que otimiza seu tempo e oferece comodidade aos seus clientes.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312057" y="587829"/>
            <a:ext cx="476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bg1"/>
                </a:solidFill>
              </a:rPr>
              <a:t>Funcionalidades</a:t>
            </a:r>
            <a:endParaRPr lang="pt-BR" b="1" dirty="0" smtClean="0">
              <a:solidFill>
                <a:schemeClr val="bg1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312057" y="3305336"/>
            <a:ext cx="47606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pt-BR" sz="1400" b="1" dirty="0">
                <a:solidFill>
                  <a:schemeClr val="bg1"/>
                </a:solidFill>
              </a:rPr>
              <a:t>Personalização do boleto</a:t>
            </a:r>
          </a:p>
          <a:p>
            <a:pPr algn="l"/>
            <a:endParaRPr lang="pt-BR" dirty="0">
              <a:solidFill>
                <a:schemeClr val="bg1"/>
              </a:solidFill>
            </a:endParaRPr>
          </a:p>
          <a:p>
            <a:pPr algn="l"/>
            <a:r>
              <a:rPr lang="pt-BR" dirty="0">
                <a:solidFill>
                  <a:schemeClr val="bg1"/>
                </a:solidFill>
              </a:rPr>
              <a:t>Que tal fortalecer sua marca e promover seu negócio? Aprimore seu profissionalismo e a experiência do seu cliente personalizando seu boleto e e-mail de cobrança. Comunique melhor sua marca, promova seus serviços/produtos, ofereça maior confiança para seu cliente. Clique aqui e veja como alguns de nossos clientes tornaram seus boletos mais únicos e profissionais.</a:t>
            </a:r>
          </a:p>
        </p:txBody>
      </p:sp>
    </p:spTree>
    <p:extLst>
      <p:ext uri="{BB962C8B-B14F-4D97-AF65-F5344CB8AC3E}">
        <p14:creationId xmlns:p14="http://schemas.microsoft.com/office/powerpoint/2010/main" val="163053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1" b="20921"/>
          <a:stretch/>
        </p:blipFill>
        <p:spPr>
          <a:xfrm>
            <a:off x="10493828" y="6168572"/>
            <a:ext cx="1451429" cy="474825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312057" y="2302680"/>
            <a:ext cx="43361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pt-BR" sz="1400" b="1" dirty="0">
                <a:solidFill>
                  <a:schemeClr val="bg1"/>
                </a:solidFill>
              </a:rPr>
              <a:t>G</a:t>
            </a:r>
            <a:r>
              <a:rPr lang="pt-BR" sz="1400" b="1" dirty="0" smtClean="0">
                <a:solidFill>
                  <a:schemeClr val="bg1"/>
                </a:solidFill>
              </a:rPr>
              <a:t>eração </a:t>
            </a:r>
            <a:r>
              <a:rPr lang="pt-BR" sz="1400" b="1" dirty="0">
                <a:solidFill>
                  <a:schemeClr val="bg1"/>
                </a:solidFill>
              </a:rPr>
              <a:t>de arquivos de remessa no padrão </a:t>
            </a:r>
            <a:r>
              <a:rPr lang="pt-BR" sz="1400" b="1" dirty="0" smtClean="0">
                <a:solidFill>
                  <a:schemeClr val="bg1"/>
                </a:solidFill>
              </a:rPr>
              <a:t>CNAB</a:t>
            </a:r>
          </a:p>
          <a:p>
            <a:pPr algn="l"/>
            <a:endParaRPr lang="pt-BR" sz="1400" b="1" dirty="0" smtClean="0">
              <a:solidFill>
                <a:schemeClr val="bg1"/>
              </a:solidFill>
            </a:endParaRPr>
          </a:p>
          <a:p>
            <a:pPr algn="l"/>
            <a:r>
              <a:rPr lang="pt-BR" dirty="0" smtClean="0">
                <a:solidFill>
                  <a:schemeClr val="bg1"/>
                </a:solidFill>
              </a:rPr>
              <a:t>Geração </a:t>
            </a:r>
            <a:r>
              <a:rPr lang="pt-BR" dirty="0">
                <a:solidFill>
                  <a:schemeClr val="bg1"/>
                </a:solidFill>
              </a:rPr>
              <a:t>de arquivos </a:t>
            </a:r>
            <a:r>
              <a:rPr lang="pt-BR" dirty="0" smtClean="0">
                <a:solidFill>
                  <a:schemeClr val="bg1"/>
                </a:solidFill>
              </a:rPr>
              <a:t>no </a:t>
            </a:r>
            <a:r>
              <a:rPr lang="pt-BR" dirty="0">
                <a:solidFill>
                  <a:schemeClr val="bg1"/>
                </a:solidFill>
              </a:rPr>
              <a:t>padrão CNAB, com as informações dos boletos a serem emitidos pela empresa.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12057" y="3450378"/>
            <a:ext cx="476068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pt-BR" sz="1400" b="1" dirty="0" smtClean="0">
                <a:solidFill>
                  <a:schemeClr val="bg1"/>
                </a:solidFill>
              </a:rPr>
              <a:t>Integração nativa com o SAP Business </a:t>
            </a:r>
            <a:r>
              <a:rPr lang="pt-BR" sz="1400" b="1" dirty="0" err="1" smtClean="0">
                <a:solidFill>
                  <a:schemeClr val="bg1"/>
                </a:solidFill>
              </a:rPr>
              <a:t>One</a:t>
            </a:r>
            <a:endParaRPr lang="pt-BR" sz="1400" b="1" dirty="0" smtClean="0">
              <a:solidFill>
                <a:schemeClr val="bg1"/>
              </a:solidFill>
            </a:endParaRPr>
          </a:p>
          <a:p>
            <a:pPr algn="l"/>
            <a:endParaRPr lang="pt-BR" sz="1400" b="1" dirty="0">
              <a:solidFill>
                <a:schemeClr val="bg1"/>
              </a:solidFill>
            </a:endParaRPr>
          </a:p>
          <a:p>
            <a:pPr algn="l"/>
            <a:r>
              <a:rPr lang="pt-BR" dirty="0" smtClean="0">
                <a:solidFill>
                  <a:schemeClr val="bg1"/>
                </a:solidFill>
              </a:rPr>
              <a:t>O </a:t>
            </a:r>
            <a:r>
              <a:rPr lang="pt-BR" dirty="0" err="1">
                <a:solidFill>
                  <a:schemeClr val="bg1"/>
                </a:solidFill>
              </a:rPr>
              <a:t>DocPay</a:t>
            </a:r>
            <a:r>
              <a:rPr lang="pt-BR" dirty="0">
                <a:solidFill>
                  <a:schemeClr val="bg1"/>
                </a:solidFill>
              </a:rPr>
              <a:t> possui integração com o SAP Business </a:t>
            </a:r>
            <a:r>
              <a:rPr lang="pt-BR" dirty="0" err="1">
                <a:solidFill>
                  <a:schemeClr val="bg1"/>
                </a:solidFill>
              </a:rPr>
              <a:t>One</a:t>
            </a:r>
            <a:r>
              <a:rPr lang="pt-BR" dirty="0">
                <a:solidFill>
                  <a:schemeClr val="bg1"/>
                </a:solidFill>
              </a:rPr>
              <a:t>, gerando este arquivo com base nas informações registradas no ERP, está preparado para realizar o processamento do arquivo de retorno do banco, realizando no SAP Business </a:t>
            </a:r>
            <a:r>
              <a:rPr lang="pt-BR" dirty="0" err="1">
                <a:solidFill>
                  <a:schemeClr val="bg1"/>
                </a:solidFill>
              </a:rPr>
              <a:t>One</a:t>
            </a:r>
            <a:r>
              <a:rPr lang="pt-BR" dirty="0">
                <a:solidFill>
                  <a:schemeClr val="bg1"/>
                </a:solidFill>
              </a:rPr>
              <a:t> as baixas dos títulos em aberto.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12057" y="587829"/>
            <a:ext cx="476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bg1"/>
                </a:solidFill>
              </a:rPr>
              <a:t>Funcionalidades</a:t>
            </a:r>
            <a:endParaRPr lang="pt-BR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99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1" b="20921"/>
          <a:stretch/>
        </p:blipFill>
        <p:spPr>
          <a:xfrm>
            <a:off x="10493828" y="6168572"/>
            <a:ext cx="1451429" cy="474825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12057" y="3293894"/>
            <a:ext cx="476068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pt-BR" sz="1400" b="1" dirty="0" err="1">
                <a:solidFill>
                  <a:schemeClr val="bg1"/>
                </a:solidFill>
              </a:rPr>
              <a:t>Multi</a:t>
            </a:r>
            <a:r>
              <a:rPr lang="pt-BR" sz="1400" b="1" dirty="0">
                <a:solidFill>
                  <a:schemeClr val="bg1"/>
                </a:solidFill>
              </a:rPr>
              <a:t> bancos suportados</a:t>
            </a:r>
          </a:p>
          <a:p>
            <a:pPr algn="l"/>
            <a:endParaRPr lang="pt-BR" dirty="0">
              <a:solidFill>
                <a:schemeClr val="bg1"/>
              </a:solidFill>
            </a:endParaRPr>
          </a:p>
          <a:p>
            <a:pPr algn="l"/>
            <a:r>
              <a:rPr lang="pt-BR" b="1" dirty="0" smtClean="0">
                <a:solidFill>
                  <a:schemeClr val="bg1"/>
                </a:solidFill>
              </a:rPr>
              <a:t>SKL BANK </a:t>
            </a:r>
            <a:r>
              <a:rPr lang="pt-BR" dirty="0" smtClean="0">
                <a:solidFill>
                  <a:schemeClr val="bg1"/>
                </a:solidFill>
              </a:rPr>
              <a:t>| Banco </a:t>
            </a:r>
            <a:r>
              <a:rPr lang="pt-BR" dirty="0">
                <a:solidFill>
                  <a:schemeClr val="bg1"/>
                </a:solidFill>
              </a:rPr>
              <a:t>do </a:t>
            </a:r>
            <a:r>
              <a:rPr lang="pt-BR" dirty="0" smtClean="0">
                <a:solidFill>
                  <a:schemeClr val="bg1"/>
                </a:solidFill>
              </a:rPr>
              <a:t>Brasil | Banco </a:t>
            </a:r>
            <a:r>
              <a:rPr lang="pt-BR" dirty="0">
                <a:solidFill>
                  <a:schemeClr val="bg1"/>
                </a:solidFill>
              </a:rPr>
              <a:t>do </a:t>
            </a:r>
            <a:r>
              <a:rPr lang="pt-BR" dirty="0" smtClean="0">
                <a:solidFill>
                  <a:schemeClr val="bg1"/>
                </a:solidFill>
              </a:rPr>
              <a:t>Nordeste | Banco </a:t>
            </a:r>
            <a:r>
              <a:rPr lang="pt-BR" dirty="0">
                <a:solidFill>
                  <a:schemeClr val="bg1"/>
                </a:solidFill>
              </a:rPr>
              <a:t>de </a:t>
            </a:r>
            <a:r>
              <a:rPr lang="pt-BR" dirty="0" smtClean="0">
                <a:solidFill>
                  <a:schemeClr val="bg1"/>
                </a:solidFill>
              </a:rPr>
              <a:t>Brasília | Banestes | Banrisul | Bradesco | Caixa | Citibank | HSBC | Itaú | Santander | </a:t>
            </a:r>
            <a:r>
              <a:rPr lang="pt-BR" dirty="0" err="1" smtClean="0">
                <a:solidFill>
                  <a:schemeClr val="bg1"/>
                </a:solidFill>
              </a:rPr>
              <a:t>Sicoob</a:t>
            </a:r>
            <a:r>
              <a:rPr lang="pt-BR" dirty="0" smtClean="0">
                <a:solidFill>
                  <a:schemeClr val="bg1"/>
                </a:solidFill>
              </a:rPr>
              <a:t> | </a:t>
            </a:r>
            <a:r>
              <a:rPr lang="pt-BR" dirty="0" err="1" smtClean="0">
                <a:solidFill>
                  <a:schemeClr val="bg1"/>
                </a:solidFill>
              </a:rPr>
              <a:t>Sicredi</a:t>
            </a:r>
            <a:r>
              <a:rPr lang="pt-BR" dirty="0" smtClean="0">
                <a:solidFill>
                  <a:schemeClr val="bg1"/>
                </a:solidFill>
              </a:rPr>
              <a:t> | Unicred | CECRED | CREDISIS</a:t>
            </a:r>
          </a:p>
          <a:p>
            <a:pPr algn="l"/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Não encontrou seu banco, entre em contato conosco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12057" y="587829"/>
            <a:ext cx="476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bg1"/>
                </a:solidFill>
              </a:rPr>
              <a:t>Funcionalidades</a:t>
            </a:r>
            <a:endParaRPr lang="pt-BR" b="1" dirty="0" smtClean="0">
              <a:solidFill>
                <a:schemeClr val="bg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12057" y="2093259"/>
            <a:ext cx="47606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pt-BR" sz="1400" b="1" dirty="0" err="1" smtClean="0">
                <a:solidFill>
                  <a:schemeClr val="bg1"/>
                </a:solidFill>
              </a:rPr>
              <a:t>Facil</a:t>
            </a:r>
            <a:r>
              <a:rPr lang="pt-BR" sz="1400" b="1" dirty="0" smtClean="0">
                <a:solidFill>
                  <a:schemeClr val="bg1"/>
                </a:solidFill>
              </a:rPr>
              <a:t> integração com ERP</a:t>
            </a:r>
            <a:endParaRPr lang="pt-BR" sz="1400" b="1" dirty="0">
              <a:solidFill>
                <a:schemeClr val="bg1"/>
              </a:solidFill>
            </a:endParaRPr>
          </a:p>
          <a:p>
            <a:pPr algn="l"/>
            <a:endParaRPr lang="pt-BR" dirty="0">
              <a:solidFill>
                <a:schemeClr val="bg1"/>
              </a:solidFill>
            </a:endParaRPr>
          </a:p>
          <a:p>
            <a:pPr algn="l"/>
            <a:r>
              <a:rPr lang="pt-BR" dirty="0" smtClean="0">
                <a:solidFill>
                  <a:schemeClr val="bg1"/>
                </a:solidFill>
              </a:rPr>
              <a:t>Além de ter integração nativa com o SAP Business </a:t>
            </a:r>
            <a:r>
              <a:rPr lang="pt-BR" dirty="0" err="1" smtClean="0">
                <a:solidFill>
                  <a:schemeClr val="bg1"/>
                </a:solidFill>
              </a:rPr>
              <a:t>One</a:t>
            </a:r>
            <a:r>
              <a:rPr lang="pt-BR" dirty="0" smtClean="0">
                <a:solidFill>
                  <a:schemeClr val="bg1"/>
                </a:solidFill>
              </a:rPr>
              <a:t>, o </a:t>
            </a:r>
            <a:r>
              <a:rPr lang="pt-BR" dirty="0" err="1" smtClean="0">
                <a:solidFill>
                  <a:schemeClr val="bg1"/>
                </a:solidFill>
              </a:rPr>
              <a:t>DocPay</a:t>
            </a:r>
            <a:r>
              <a:rPr lang="pt-BR" dirty="0" smtClean="0">
                <a:solidFill>
                  <a:schemeClr val="bg1"/>
                </a:solidFill>
              </a:rPr>
              <a:t> é facilmente integrado ao seu sistema de ERP através das nossas API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1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1" b="20921"/>
          <a:stretch/>
        </p:blipFill>
        <p:spPr>
          <a:xfrm>
            <a:off x="10493828" y="6168572"/>
            <a:ext cx="1451429" cy="474825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3804557" y="3244334"/>
            <a:ext cx="476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</a:rPr>
              <a:t>Kit Lançamento</a:t>
            </a:r>
          </a:p>
        </p:txBody>
      </p:sp>
    </p:spTree>
    <p:extLst>
      <p:ext uri="{BB962C8B-B14F-4D97-AF65-F5344CB8AC3E}">
        <p14:creationId xmlns:p14="http://schemas.microsoft.com/office/powerpoint/2010/main" val="138521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756</Words>
  <Application>Microsoft Office PowerPoint</Application>
  <PresentationFormat>Widescreen</PresentationFormat>
  <Paragraphs>114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Eloy Gomes</dc:creator>
  <cp:lastModifiedBy>Eloy Gomes</cp:lastModifiedBy>
  <cp:revision>33</cp:revision>
  <dcterms:created xsi:type="dcterms:W3CDTF">2020-08-17T15:17:59Z</dcterms:created>
  <dcterms:modified xsi:type="dcterms:W3CDTF">2020-10-27T16:13:58Z</dcterms:modified>
</cp:coreProperties>
</file>